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8" r:id="rId2"/>
    <p:sldMasterId id="2147483860" r:id="rId3"/>
  </p:sldMasterIdLst>
  <p:notesMasterIdLst>
    <p:notesMasterId r:id="rId50"/>
  </p:notesMasterIdLst>
  <p:handoutMasterIdLst>
    <p:handoutMasterId r:id="rId51"/>
  </p:handoutMasterIdLst>
  <p:sldIdLst>
    <p:sldId id="349" r:id="rId4"/>
    <p:sldId id="338" r:id="rId5"/>
    <p:sldId id="350" r:id="rId6"/>
    <p:sldId id="257" r:id="rId7"/>
    <p:sldId id="258" r:id="rId8"/>
    <p:sldId id="259" r:id="rId9"/>
    <p:sldId id="260" r:id="rId10"/>
    <p:sldId id="352" r:id="rId11"/>
    <p:sldId id="385" r:id="rId12"/>
    <p:sldId id="413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7" r:id="rId21"/>
    <p:sldId id="388" r:id="rId22"/>
    <p:sldId id="389" r:id="rId23"/>
    <p:sldId id="390" r:id="rId24"/>
    <p:sldId id="391" r:id="rId25"/>
    <p:sldId id="394" r:id="rId26"/>
    <p:sldId id="395" r:id="rId27"/>
    <p:sldId id="401" r:id="rId28"/>
    <p:sldId id="393" r:id="rId29"/>
    <p:sldId id="392" r:id="rId30"/>
    <p:sldId id="345" r:id="rId31"/>
    <p:sldId id="346" r:id="rId32"/>
    <p:sldId id="396" r:id="rId33"/>
    <p:sldId id="397" r:id="rId34"/>
    <p:sldId id="398" r:id="rId35"/>
    <p:sldId id="400" r:id="rId36"/>
    <p:sldId id="399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347" r:id="rId49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26.06.2023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26.06.2023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26.06.2023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7595351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2388705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162251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226087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74910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59370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84471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54927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354657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26.06.2023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26/06/2023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1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2470826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59526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15876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9985333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079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985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12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919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3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949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877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7003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63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61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304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2385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036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8321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771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1634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62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87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37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9117403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63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23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4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283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142302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882983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430718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026844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9182275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3951907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0118759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2270123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44237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39415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6945614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1927533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3000733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77152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5436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480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6341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62016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1844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26/06/2023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332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CD3F3-1BA2-48DE-B1B4-BBD3C3E3D436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92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9ACCFB-64D9-4601-80AA-35DB56B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E389BC-A580-4021-B927-AB794EBE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518A2A-DC10-465D-AFF9-060F1B9A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4E56-D8E7-4D4B-88FE-02974663BDE4}" type="datetimeFigureOut">
              <a:rPr lang="pl-PL" smtClean="0"/>
              <a:t>26.06.2023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D458D1-D709-4E28-BC5B-17833C2E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8CCA44-D3B4-417B-A923-BA82F953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E3212-3E93-41CE-937E-C1B9FBEA72A8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19494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26.06.2023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395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26/06/2023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0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99886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170555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27826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357134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753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836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919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802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38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7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576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076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51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11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556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276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775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266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5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849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572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666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95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461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5213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18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41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05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8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207640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0558700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851101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65819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399006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3260545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9571535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544095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43014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41249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77.xml"/><Relationship Id="rId41" Type="http://schemas.openxmlformats.org/officeDocument/2006/relationships/slideLayout" Target="../slideLayouts/slideLayout98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51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913" r:id="rId55"/>
    <p:sldLayoutId id="2147483914" r:id="rId56"/>
    <p:sldLayoutId id="2147483915" r:id="rId57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9373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  <p:sldLayoutId id="2147483847" r:id="rId39"/>
    <p:sldLayoutId id="2147483848" r:id="rId40"/>
    <p:sldLayoutId id="2147483849" r:id="rId41"/>
    <p:sldLayoutId id="2147483850" r:id="rId42"/>
    <p:sldLayoutId id="2147483851" r:id="rId43"/>
    <p:sldLayoutId id="2147483852" r:id="rId44"/>
    <p:sldLayoutId id="2147483853" r:id="rId45"/>
    <p:sldLayoutId id="2147483854" r:id="rId46"/>
    <p:sldLayoutId id="2147483855" r:id="rId47"/>
    <p:sldLayoutId id="2147483856" r:id="rId48"/>
    <p:sldLayoutId id="2147483857" r:id="rId49"/>
    <p:sldLayoutId id="2147483858" r:id="rId50"/>
    <p:sldLayoutId id="2147483859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8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sc.pl/doc/3026975.Piekno-liczby-Pi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3813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sco.wikipedia.org/wiki/Facebook" TargetMode="External"/><Relationship Id="rId18" Type="http://schemas.openxmlformats.org/officeDocument/2006/relationships/image" Target="../media/image38.png"/><Relationship Id="rId3" Type="http://schemas.openxmlformats.org/officeDocument/2006/relationships/hyperlink" Target="https://en.wikiversity.org/wiki/Python_Concepts" TargetMode="External"/><Relationship Id="rId21" Type="http://schemas.openxmlformats.org/officeDocument/2006/relationships/hyperlink" Target="https://www.goodfreephotos.com/vector-images/database-symbol-vector-clipart.png.php" TargetMode="External"/><Relationship Id="rId7" Type="http://schemas.openxmlformats.org/officeDocument/2006/relationships/hyperlink" Target="https://commons.wikimedia.org/wiki/File:Oxygen480-categories-applications-internet.svg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s://en.wikipedia.org/wiki/Google_logo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hyperlink" Target="https://en.wikipedia.org/wiki/Rocket_Science_Games" TargetMode="External"/><Relationship Id="rId5" Type="http://schemas.openxmlformats.org/officeDocument/2006/relationships/hyperlink" Target="https://hackclarify.blogspot.com/2012/04/uninstall-programs-using-cmd-in-windows.html" TargetMode="External"/><Relationship Id="rId15" Type="http://schemas.openxmlformats.org/officeDocument/2006/relationships/hyperlink" Target="https://www.maxpixel.net/Music-Network-Online-Streaming-Spotify-Internet-1759471" TargetMode="External"/><Relationship Id="rId10" Type="http://schemas.openxmlformats.org/officeDocument/2006/relationships/image" Target="../media/image34.jpg"/><Relationship Id="rId19" Type="http://schemas.openxmlformats.org/officeDocument/2006/relationships/hyperlink" Target="http://whatchareading.com/havent-forgotten-k-jessica-jones/" TargetMode="External"/><Relationship Id="rId4" Type="http://schemas.openxmlformats.org/officeDocument/2006/relationships/image" Target="../media/image31.jpg"/><Relationship Id="rId9" Type="http://schemas.openxmlformats.org/officeDocument/2006/relationships/hyperlink" Target="https://ai.stackexchange.com/questions/9305/what-problems-in-ai-are-not-machine-learning" TargetMode="External"/><Relationship Id="rId1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7"/>
          <p:cNvSpPr>
            <a:spLocks noGrp="1"/>
          </p:cNvSpPr>
          <p:nvPr>
            <p:ph type="ctrTitle"/>
          </p:nvPr>
        </p:nvSpPr>
        <p:spPr>
          <a:xfrm>
            <a:off x="457200" y="2535238"/>
            <a:ext cx="8229600" cy="1027112"/>
          </a:xfrm>
        </p:spPr>
        <p:txBody>
          <a:bodyPr/>
          <a:lstStyle/>
          <a:p>
            <a:pPr eaLnBrk="1" hangingPunct="1"/>
            <a:r>
              <a:rPr altLang="pl-PL"/>
              <a:t>CENTRUM SZKOLENIOWE COMARCH</a:t>
            </a:r>
          </a:p>
        </p:txBody>
      </p:sp>
      <p:sp>
        <p:nvSpPr>
          <p:cNvPr id="54275" name="Podtytuł 8"/>
          <p:cNvSpPr>
            <a:spLocks noGrp="1"/>
          </p:cNvSpPr>
          <p:nvPr>
            <p:ph type="subTitle" idx="1"/>
          </p:nvPr>
        </p:nvSpPr>
        <p:spPr>
          <a:xfrm>
            <a:off x="457200" y="3562350"/>
            <a:ext cx="8229600" cy="549275"/>
          </a:xfrm>
        </p:spPr>
        <p:txBody>
          <a:bodyPr/>
          <a:lstStyle/>
          <a:p>
            <a:pPr eaLnBrk="1" hangingPunct="1"/>
            <a:r>
              <a:rPr lang="pl-PL" altLang="pl-PL" dirty="0"/>
              <a:t>Szkolenie: Programowanie w języku </a:t>
            </a:r>
            <a:r>
              <a:rPr lang="pl-PL" altLang="pl-PL" dirty="0" err="1"/>
              <a:t>Python</a:t>
            </a:r>
            <a:r>
              <a:rPr lang="pl-PL" altLang="pl-PL" dirty="0"/>
              <a:t> na poziomie średniozaawansowanym.  Akademia IT</a:t>
            </a:r>
            <a:endParaRPr lang="en-GB" altLang="pl-PL" dirty="0"/>
          </a:p>
        </p:txBody>
      </p:sp>
      <p:sp>
        <p:nvSpPr>
          <p:cNvPr id="54277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6900"/>
            <a:ext cx="4000500" cy="279400"/>
          </a:xfrm>
        </p:spPr>
        <p:txBody>
          <a:bodyPr/>
          <a:lstStyle/>
          <a:p>
            <a:r>
              <a:rPr lang="pl-PL" altLang="pl-PL" dirty="0"/>
              <a:t>Trener: Marcin Albiniak</a:t>
            </a:r>
            <a:endParaRPr lang="en-GB" altLang="pl-PL" dirty="0"/>
          </a:p>
        </p:txBody>
      </p:sp>
      <p:pic>
        <p:nvPicPr>
          <p:cNvPr id="5427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8125"/>
            <a:ext cx="17986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E59143-78AB-4C9D-9641-B735C418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Python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79E433E-9463-45AA-8C91-F034B10D43AE}"/>
              </a:ext>
            </a:extLst>
          </p:cNvPr>
          <p:cNvSpPr txBox="1"/>
          <p:nvPr/>
        </p:nvSpPr>
        <p:spPr>
          <a:xfrm>
            <a:off x="748717" y="1528894"/>
            <a:ext cx="68202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Język Python ma bardzo wiele zastosowań, wymieńmy najważniejsze: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standardowe (konsola) – wykorzystanie podstawowych elementów języka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bazodanowe, analiza danych, analiza struktur danych, Big Data, Data Science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Web – platformy: Django, Flask, Bottle, Jade  - wysoki poziom bezpieczeństwa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AI(Sztuczna Inteligencja)  - w tym algorytmy Machine Learning i Deep Learning, jest wiele bibliotek pozwalających na programowanie tego typu algorytmów takich jak sieci neuronowe, genetyka itd. (scikit-learn, keras)</a:t>
            </a:r>
          </a:p>
          <a:p>
            <a:pPr marL="257175" indent="-257175">
              <a:buAutoNum type="arabicPeriod"/>
            </a:pPr>
            <a:r>
              <a:rPr lang="pl-PL" sz="1350" dirty="0"/>
              <a:t>Rocket Science  - programowanie eksperymentalnych algorytmów oraz struktur danych z użyciem wyników nowoczesnych badań naukowych.</a:t>
            </a:r>
          </a:p>
          <a:p>
            <a:pPr marL="257175" indent="-257175">
              <a:buAutoNum type="arabicPeriod"/>
            </a:pPr>
            <a:endParaRPr lang="pl-PL" sz="135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F569C69-91FB-43E4-A657-1779F365B037}"/>
              </a:ext>
            </a:extLst>
          </p:cNvPr>
          <p:cNvSpPr txBox="1"/>
          <p:nvPr/>
        </p:nvSpPr>
        <p:spPr>
          <a:xfrm>
            <a:off x="748718" y="3863130"/>
            <a:ext cx="6272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Firmy takie jak: Netflix, Google, Facebook, Spotify i wiele innych korzystają w swoich rozwiązaniach z języka Python. Prowadzą badania naukowe oraz sam tworzą nowe biblioteki dla Pythona udostępniając je społeczności programistycznej.</a:t>
            </a:r>
          </a:p>
        </p:txBody>
      </p:sp>
    </p:spTree>
    <p:extLst>
      <p:ext uri="{BB962C8B-B14F-4D97-AF65-F5344CB8AC3E}">
        <p14:creationId xmlns:p14="http://schemas.microsoft.com/office/powerpoint/2010/main" val="133366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3EF3317-A5D3-48A4-961E-1263A6C3E9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1107861"/>
            <a:ext cx="8235950" cy="391362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Specyfikacja PEP 8 (ang. </a:t>
            </a:r>
            <a:r>
              <a:rPr lang="pl-PL" i="1" dirty="0" err="1">
                <a:latin typeface="MinionPro-It"/>
                <a:ea typeface="Calibri" panose="020F0502020204030204" pitchFamily="34" charset="0"/>
                <a:cs typeface="MinionPro-It"/>
              </a:rPr>
              <a:t>Python</a:t>
            </a:r>
            <a:r>
              <a:rPr lang="pl-PL" i="1" dirty="0">
                <a:latin typeface="MinionPro-It"/>
                <a:ea typeface="Calibri" panose="020F0502020204030204" pitchFamily="34" charset="0"/>
                <a:cs typeface="MinionPro-It"/>
              </a:rPr>
              <a:t> Enhancement </a:t>
            </a:r>
            <a:r>
              <a:rPr lang="pl-PL" i="1" dirty="0" err="1">
                <a:latin typeface="MinionPro-It"/>
                <a:ea typeface="Calibri" panose="020F0502020204030204" pitchFamily="34" charset="0"/>
                <a:cs typeface="MinionPro-It"/>
              </a:rPr>
              <a:t>Proposal</a:t>
            </a:r>
            <a:r>
              <a:rPr lang="pl-PL" i="1" dirty="0">
                <a:latin typeface="MinionPro-It"/>
                <a:ea typeface="Calibri" panose="020F0502020204030204" pitchFamily="34" charset="0"/>
                <a:cs typeface="MinionPro-It"/>
              </a:rPr>
              <a:t> #8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) to styl określający sposób formatowania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kodu utworzonego w </a:t>
            </a:r>
            <a:r>
              <a:rPr lang="pl-PL" dirty="0" err="1"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Oczywiście można tworzyć kod </a:t>
            </a:r>
            <a:r>
              <a:rPr lang="pl-PL" dirty="0" err="1"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 w dowolny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sposób, pod warunkiem że jego składnia jest prawidłowa.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Użycie spójnego stylu powoduje,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że kod staje się przystępniejszy i łatwiejszy w odczycie.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8D23ED2-9A23-4677-9FCA-B44CA787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12" y="0"/>
            <a:ext cx="8229600" cy="684110"/>
          </a:xfrm>
        </p:spPr>
        <p:txBody>
          <a:bodyPr/>
          <a:lstStyle/>
          <a:p>
            <a:r>
              <a:rPr lang="pl-PL" dirty="0"/>
              <a:t>Specyfikacja PEP</a:t>
            </a:r>
          </a:p>
        </p:txBody>
      </p:sp>
    </p:spTree>
    <p:extLst>
      <p:ext uri="{BB962C8B-B14F-4D97-AF65-F5344CB8AC3E}">
        <p14:creationId xmlns:p14="http://schemas.microsoft.com/office/powerpoint/2010/main" val="388599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3AE55CB-733F-4063-BC60-7DE2DB96B7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1003" y="892572"/>
            <a:ext cx="8934275" cy="407476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znaki odstępu mają duże znaczenie dla składni. Dlatego też programiści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są szczególnie wyczuleni na wpływ, jaki znaki odstępu mają na czytelność kodu. Stosuj się do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następujących reguł dotyczących znaków odstępu: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We wcięciach stosuj spacje zamiast tabulatorów.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Każdy poziom wcięcia ważnego z punktu widzenia składni powinien składać się z czterech spacji.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Wiersz powinien mieć długość maksymalnie 79 znaków.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808080"/>
                </a:solidFill>
                <a:latin typeface="ITCZapfDingbats"/>
                <a:ea typeface="Calibri" panose="020F0502020204030204" pitchFamily="34" charset="0"/>
                <a:cs typeface="ITCZapfDingbats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Jeżeli długie wyrażenie jest kontynuowane w kolejnych wierszach, wówczas należy je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wciąć o cztery dodatkowe spacje względem standardowego poziomu wcięcia.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pliku funkcje i klasy powinny być rozdzielane dwoma pustymi wierszami.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klasie metody powinny być rozdzielone pustym wierszem.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D6EA845-C99B-4800-BC6B-D013B3A2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4593"/>
            <a:ext cx="8229600" cy="68411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rgbClr val="808080"/>
                </a:solidFill>
                <a:latin typeface="MyriadPro-BoldCond"/>
                <a:ea typeface="Calibri" panose="020F0502020204030204" pitchFamily="34" charset="0"/>
                <a:cs typeface="MyriadPro-BoldCond"/>
              </a:rPr>
              <a:t>Znaki odstępu</a:t>
            </a:r>
            <a:b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74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EC84D6C-4721-489E-8346-D88A854960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948018"/>
            <a:ext cx="8235950" cy="391362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słowniku nie należy umieszczać spacji między nazwą klucza i dwukropkiem. Należy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umieścić jedną spację przed wartością klucza, o ile mieści się ona w tym samym wierszu.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Przed operatorem przypisania (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=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i po nim należy umieszczać tylko i wyłącznie jedną spację.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przypadku adnotacji typów nie można używać spacji między nazwą zmiennej i dwukropkiem oraz trzeba użyć jednej spacji przed informacjami o typie.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2300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Konwencje nazw</a:t>
            </a:r>
            <a:endParaRPr lang="pl-PL" sz="2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użycie unikatowych stylów nadawania nazw w różnych częściach języka. Dzięki temu podczas odczytu kodu źródłowego można łatwo ustalić,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do czego odnoszą się poszczególne nazwy. Stosuj się do następujących reguł dotyczących konwencji nazw: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Funkcje, zmienne i atrybuty powinny być zapisywane w formacie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małe_litery_podkreślenie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05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3C7556F-4923-40A9-9EAB-A3C877F901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929143"/>
            <a:ext cx="8235950" cy="391362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Chronione atrybuty egzemplarza powinny być zapisywane w formacie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podkreślenie_nazwa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Prywatne atrybuty egzemplarza powinny być zapisywane w formacie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__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podwójne_podkreślenie_nazwa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Klasy i wyjątki powinny być zapisywane w formacie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NazwaKlasyLubWyjątku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</a:rPr>
              <a:t>st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ałe na poziomie modułu powinny być zapisywane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WIELKIMI_LITERAMI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Metody egzemplarza w klasie powinny używać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self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obiektu).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Metody klasy w klasie powinny używać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cls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klasy).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775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704156E-62A4-426F-9D6B-9B3E61855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Według </a:t>
            </a:r>
            <a:r>
              <a:rPr lang="pl-PL" i="1" dirty="0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filozofii </a:t>
            </a:r>
            <a:r>
              <a:rPr lang="pl-PL" i="1" dirty="0" err="1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Pythona</a:t>
            </a:r>
            <a:r>
              <a:rPr lang="pl-PL" i="1" dirty="0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„powinien być jeden — i najlepiej tylko jeden — oczywisty sposób na wykonanie danego zadania”. Specyfikacja PEP 8 próbuje to skodyfikować w wytycznych dotyczących wyrażeń i poleceń.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Używaj negacji typu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inline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b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zamiast negacji wyrażeń pozytywnych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b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Nie sprawdzaj pod kątem pustych wartości kontenerów lub sekwencji (na przykład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[]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lub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''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 pomocą operacji porównania z zerem wielkości danego elementu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len(lista) == 0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 Zamiast tego użyj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lista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 przyjmuj założenie, że puste wartości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są uznawane za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False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247E096-EEB9-4077-8451-69F4D42C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376238"/>
            <a:ext cx="8229600" cy="684110"/>
          </a:xfrm>
        </p:spPr>
        <p:txBody>
          <a:bodyPr/>
          <a:lstStyle/>
          <a:p>
            <a:r>
              <a:rPr lang="pl-PL" sz="1800" dirty="0">
                <a:solidFill>
                  <a:srgbClr val="808080"/>
                </a:solidFill>
                <a:latin typeface="MyriadPro-BoldCond"/>
                <a:ea typeface="Calibri" panose="020F0502020204030204" pitchFamily="34" charset="0"/>
                <a:cs typeface="MyriadPro-BoldCond"/>
              </a:rPr>
              <a:t>Polecenia i wyrażenia</a:t>
            </a:r>
            <a:b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330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1AE9E39-FCF4-4FD2-B904-A6D20D035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3826" y="992059"/>
            <a:ext cx="8235950" cy="3676415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To samo dotyczy niepustych wartości kontenerów lub sekwencji (na przykład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[1]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lub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'witaj'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 Polecenie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lista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przyjmuje wartość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True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dla niepustych wartości.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Unikaj jednowierszowych poleceń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oraz pętli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for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while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, z wyjątkiem poleceń złożonych.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celu zapewnienia większej czytelności wymienione polecenia powinny być umieszczane w wielu wierszach.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Jeżeli wyrażenie nie mieści się w jednym wierszu, ujmij je w nawiasy oraz dodaj znaki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nowego wiersza i wcięcia, aby ułatwić jego odczyt.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Preferowane jest ujmowanie w nawiasy wyrażeń wielowierszowych zamiast stosowania znaku kontynuowania wiersza (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\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9345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8790C70-4478-473D-B381-213D3DF691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0850" y="948017"/>
            <a:ext cx="8235950" cy="391362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przestrzeganie pewnych reguł dotyczących sposobu stosowania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poleceń importujących moduły w kodzie: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Polecenia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(a także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from x import y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zawsze umieszczaj na początku pliku.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Podczas importu modułów zawsze stosuj bezwzględne nazwy plików, a nie nazwy względne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dla ścieżki dostępu dla bieżącego modułu. Na przykład w celu importu modułu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z pakietu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bar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powinieneś użyć polecenia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from bar 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zamiast po prostu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Jeżeli koniecznie musisz użyć względnej ścieżki podczas importu, to zastosuj składnię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ITCZapfDingbats"/>
                <a:cs typeface="LettrGoth12EU"/>
              </a:rPr>
              <a:t>from . 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ITCZapfDingbats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Polecenia importujące powinny się znajdować w sekcjach zachowujących następującą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kolejność: moduły biblioteki standardowej, moduły firm trzecich, własne moduły. W poszczególnych sekcjach polecenia importujące należy umieścić w kolejności alfabetycznej.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5E0278D-5B57-4F61-9EBD-59F82EA8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Polecenia import</a:t>
            </a:r>
          </a:p>
        </p:txBody>
      </p:sp>
    </p:spTree>
    <p:extLst>
      <p:ext uri="{BB962C8B-B14F-4D97-AF65-F5344CB8AC3E}">
        <p14:creationId xmlns:p14="http://schemas.microsoft.com/office/powerpoint/2010/main" val="28645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FED04C-1028-47EF-B809-0E3FECA5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danych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797F2B2-0258-4E32-B170-3C2597EA83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5AEDAB6-21BF-4E46-B7D9-3E0DA63E2367}"/>
              </a:ext>
            </a:extLst>
          </p:cNvPr>
          <p:cNvSpPr txBox="1"/>
          <p:nvPr/>
        </p:nvSpPr>
        <p:spPr>
          <a:xfrm>
            <a:off x="1392834" y="2571750"/>
            <a:ext cx="20432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Numbers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String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List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Tuple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Dictionary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0994160-3B88-431F-A10F-54E7712B1040}"/>
              </a:ext>
            </a:extLst>
          </p:cNvPr>
          <p:cNvSpPr txBox="1"/>
          <p:nvPr/>
        </p:nvSpPr>
        <p:spPr>
          <a:xfrm>
            <a:off x="637038" y="1609957"/>
            <a:ext cx="559807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 </a:t>
            </a:r>
            <a:r>
              <a:rPr lang="pl-PL" dirty="0"/>
              <a:t>posiada pięć standardowych typów danych:</a:t>
            </a:r>
            <a:endParaRPr lang="en-US" dirty="0"/>
          </a:p>
          <a:p>
            <a:endParaRPr lang="en-US" sz="135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3D22F79-4662-4AB7-B8CB-898AE6F55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66283" y="2571750"/>
            <a:ext cx="2737608" cy="15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07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2DF8C8-12FA-45C8-952E-72642865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(list)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56C261D-6907-4798-94F9-5F6FA88CB4E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5C17AC-82CE-4A7F-8C72-BFF35C7C1847}"/>
              </a:ext>
            </a:extLst>
          </p:cNvPr>
          <p:cNvSpPr txBox="1"/>
          <p:nvPr/>
        </p:nvSpPr>
        <p:spPr>
          <a:xfrm>
            <a:off x="824219" y="1742610"/>
            <a:ext cx="78269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Lista to najbardziej elastyczny typem obiektu uporządkowanej struktury danych.</a:t>
            </a:r>
          </a:p>
          <a:p>
            <a:endParaRPr lang="pl-PL" dirty="0"/>
          </a:p>
          <a:p>
            <a:r>
              <a:rPr lang="pl-PL" dirty="0"/>
              <a:t>Elementy listy mogą reprezentować różne typy danych: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Liczby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Łańcuchy znaków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Wartości </a:t>
            </a:r>
            <a:r>
              <a:rPr lang="pl-PL" dirty="0" err="1"/>
              <a:t>bool</a:t>
            </a:r>
            <a:endParaRPr lang="pl-PL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Wielokrotnie zagnieżdżone listy.</a:t>
            </a:r>
          </a:p>
        </p:txBody>
      </p:sp>
    </p:spTree>
    <p:extLst>
      <p:ext uri="{BB962C8B-B14F-4D97-AF65-F5344CB8AC3E}">
        <p14:creationId xmlns:p14="http://schemas.microsoft.com/office/powerpoint/2010/main" val="305764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Wstęp do programowania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Analiza Środowiska programistycznego  dla </a:t>
            </a:r>
            <a:r>
              <a:rPr lang="pl-PL" dirty="0" err="1"/>
              <a:t>Pythona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Zasady programowania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Programowanie kolekcji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en-US" dirty="0" err="1"/>
              <a:t>Podstawy</a:t>
            </a:r>
            <a:r>
              <a:rPr lang="en-US" dirty="0"/>
              <a:t> </a:t>
            </a:r>
            <a:r>
              <a:rPr lang="en-US" dirty="0" err="1"/>
              <a:t>programowania</a:t>
            </a:r>
            <a:r>
              <a:rPr lang="en-US" dirty="0"/>
              <a:t> </a:t>
            </a:r>
            <a:r>
              <a:rPr lang="en-US" dirty="0" err="1"/>
              <a:t>funkcyjnego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Projekty z zakresu: programowanie funkcyjne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en-US" dirty="0" err="1"/>
              <a:t>Programowanie</a:t>
            </a:r>
            <a:r>
              <a:rPr lang="en-US" dirty="0"/>
              <a:t> </a:t>
            </a:r>
            <a:r>
              <a:rPr lang="en-US" dirty="0" err="1"/>
              <a:t>obiektowe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/>
              <a:t>Projekty z zakresu: programowanie obiektowe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25D10F-915E-47EA-A3CA-BFF99478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KROTKA(TUPLE)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6F66AB3-8180-445B-AA4D-E15CA2AA5CC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813B22A-C188-4DC6-B567-6402DFE6BC46}"/>
              </a:ext>
            </a:extLst>
          </p:cNvPr>
          <p:cNvSpPr txBox="1"/>
          <p:nvPr/>
        </p:nvSpPr>
        <p:spPr>
          <a:xfrm>
            <a:off x="1083753" y="1910594"/>
            <a:ext cx="7284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Krotka</a:t>
            </a:r>
            <a:r>
              <a:rPr lang="pl-PL" dirty="0"/>
              <a:t> to struktura danych która jest odzwierciedleniem matematycznej </a:t>
            </a:r>
          </a:p>
          <a:p>
            <a:r>
              <a:rPr lang="pl-PL" dirty="0"/>
              <a:t>n-ki, czyli uporządkowanego ciągu wartości.</a:t>
            </a:r>
          </a:p>
          <a:p>
            <a:endParaRPr lang="pl-PL" dirty="0"/>
          </a:p>
          <a:p>
            <a:r>
              <a:rPr lang="pl-PL" dirty="0" err="1"/>
              <a:t>Krotki</a:t>
            </a:r>
            <a:r>
              <a:rPr lang="pl-PL" dirty="0"/>
              <a:t> przechowują stałe wartości o różnych typach danych – nie można zmodyfikować żadnego elementu.</a:t>
            </a:r>
          </a:p>
          <a:p>
            <a:endParaRPr lang="pl-PL" dirty="0"/>
          </a:p>
          <a:p>
            <a:r>
              <a:rPr lang="pl-PL" dirty="0"/>
              <a:t>Odczyt elementu wymaga podania jego indeksu liczbowego. </a:t>
            </a:r>
          </a:p>
        </p:txBody>
      </p:sp>
    </p:spTree>
    <p:extLst>
      <p:ext uri="{BB962C8B-B14F-4D97-AF65-F5344CB8AC3E}">
        <p14:creationId xmlns:p14="http://schemas.microsoft.com/office/powerpoint/2010/main" val="1875509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2049CB-E94E-4A77-B11A-881252BB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Zbiór (set)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A4EC725-91CC-4B36-8A58-BD0A21A12DB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546FBE6-C7D7-4404-9AFA-2DF10B90E946}"/>
              </a:ext>
            </a:extLst>
          </p:cNvPr>
          <p:cNvSpPr txBox="1"/>
          <p:nvPr/>
        </p:nvSpPr>
        <p:spPr>
          <a:xfrm>
            <a:off x="743999" y="1690907"/>
            <a:ext cx="71710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Zbiór jest kolekcją nieuporządkowaną, czyli nie gwarantuje zachowania żadnej kolejności elementów.</a:t>
            </a:r>
          </a:p>
          <a:p>
            <a:endParaRPr lang="pl-PL" dirty="0"/>
          </a:p>
          <a:p>
            <a:r>
              <a:rPr lang="pl-PL" dirty="0"/>
              <a:t>Zbiór gwarantuje brak duplikacji, czyli w zbiorze nigdy nie pojawią się dwa elementy o takiej samej wartości.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8C65A7D-B15D-4D16-8635-348FF2306EBA}"/>
              </a:ext>
            </a:extLst>
          </p:cNvPr>
          <p:cNvSpPr txBox="1"/>
          <p:nvPr/>
        </p:nvSpPr>
        <p:spPr>
          <a:xfrm>
            <a:off x="743998" y="3547565"/>
            <a:ext cx="6981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err="1"/>
              <a:t>Frozenset</a:t>
            </a:r>
            <a:r>
              <a:rPr lang="pl-PL" dirty="0"/>
              <a:t>  -  zbiór  </a:t>
            </a:r>
            <a:r>
              <a:rPr lang="pl-PL" dirty="0" err="1"/>
              <a:t>niemutowalny</a:t>
            </a:r>
            <a:r>
              <a:rPr lang="pl-PL" dirty="0"/>
              <a:t>  - nie można do niego dodawać </a:t>
            </a:r>
          </a:p>
          <a:p>
            <a:r>
              <a:rPr lang="pl-PL" dirty="0"/>
              <a:t>lub z niego usuwać elementów.</a:t>
            </a:r>
          </a:p>
        </p:txBody>
      </p:sp>
    </p:spTree>
    <p:extLst>
      <p:ext uri="{BB962C8B-B14F-4D97-AF65-F5344CB8AC3E}">
        <p14:creationId xmlns:p14="http://schemas.microsoft.com/office/powerpoint/2010/main" val="411096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543085-29CA-4239-86AE-D3CC9A64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Słownik (</a:t>
            </a:r>
            <a:r>
              <a:rPr lang="pl-PL" dirty="0" err="1"/>
              <a:t>dictionary</a:t>
            </a:r>
            <a:r>
              <a:rPr lang="pl-PL" dirty="0"/>
              <a:t>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32E19A8-6657-40A1-B2D9-717B4B5DD1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1DE9F52-52DE-4F14-94A3-C808A8A8A7B0}"/>
              </a:ext>
            </a:extLst>
          </p:cNvPr>
          <p:cNvSpPr txBox="1"/>
          <p:nvPr/>
        </p:nvSpPr>
        <p:spPr>
          <a:xfrm>
            <a:off x="806916" y="1983128"/>
            <a:ext cx="71269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Słowniki są to struktury asocjacyjne  - czyli pary (klucz, wartość)  gdzie klucz opisuje nazwę pola wartości. </a:t>
            </a:r>
          </a:p>
          <a:p>
            <a:endParaRPr lang="pl-PL" dirty="0"/>
          </a:p>
          <a:p>
            <a:r>
              <a:rPr lang="pl-PL" dirty="0"/>
              <a:t>Klucz może być stringiem lub liczbą.</a:t>
            </a:r>
          </a:p>
          <a:p>
            <a:endParaRPr lang="pl-PL" dirty="0"/>
          </a:p>
          <a:p>
            <a:r>
              <a:rPr lang="pl-PL" dirty="0"/>
              <a:t>Słowniki są podobne do list, z tą różnicą że za identyfikację elementu odpowiada klucz a nie indeks położenia elementu w liście.</a:t>
            </a:r>
          </a:p>
        </p:txBody>
      </p:sp>
    </p:spTree>
    <p:extLst>
      <p:ext uri="{BB962C8B-B14F-4D97-AF65-F5344CB8AC3E}">
        <p14:creationId xmlns:p14="http://schemas.microsoft.com/office/powerpoint/2010/main" val="277799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75BA86C-50E4-41CB-8ACC-6AAB7D0B77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C8F9917-225C-45D9-8815-B1A0387A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C3A3B1D-F78F-4C6E-A375-BBE636B409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A0B934D-D74F-4B66-80B6-E5B2E1E4FEBB}"/>
              </a:ext>
            </a:extLst>
          </p:cNvPr>
          <p:cNvSpPr txBox="1"/>
          <p:nvPr/>
        </p:nvSpPr>
        <p:spPr>
          <a:xfrm>
            <a:off x="895000" y="1934447"/>
            <a:ext cx="6346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Funkcja jest uporządkowanym, zdolnym do wielokrotnego użycia fragmentem kodu, odpowiadającym za wykonanie pojedynczej czynności.</a:t>
            </a:r>
          </a:p>
          <a:p>
            <a:endParaRPr lang="pl-PL" dirty="0"/>
          </a:p>
          <a:p>
            <a:r>
              <a:rPr lang="pl-PL" dirty="0"/>
              <a:t>Dzięki funkcjom można wykonywać tę samą czynność stosując inne wartości (parametry funkcji).</a:t>
            </a:r>
          </a:p>
        </p:txBody>
      </p:sp>
    </p:spTree>
    <p:extLst>
      <p:ext uri="{BB962C8B-B14F-4D97-AF65-F5344CB8AC3E}">
        <p14:creationId xmlns:p14="http://schemas.microsoft.com/office/powerpoint/2010/main" val="3059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40E2719-16DD-48FD-ADCA-6EEF9FA200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27FD2E0-316D-49D3-84A5-85FB906E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195255E-2350-4F7A-A70D-72C37DF1E1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B9F833B-BB97-4BB9-9E6E-DEC589A566DF}"/>
              </a:ext>
            </a:extLst>
          </p:cNvPr>
          <p:cNvSpPr txBox="1"/>
          <p:nvPr/>
        </p:nvSpPr>
        <p:spPr>
          <a:xfrm>
            <a:off x="559965" y="1685199"/>
            <a:ext cx="2703877" cy="60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nazwa(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return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2D605A-C936-4426-8CB1-9068817B6D08}"/>
              </a:ext>
            </a:extLst>
          </p:cNvPr>
          <p:cNvSpPr txBox="1"/>
          <p:nvPr/>
        </p:nvSpPr>
        <p:spPr>
          <a:xfrm>
            <a:off x="3656891" y="1393887"/>
            <a:ext cx="4570952" cy="60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info():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"najładniejsze miasto: 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miasto3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FDF1B8F-CECF-4823-9E04-2755DE09BDA9}"/>
              </a:ext>
            </a:extLst>
          </p:cNvPr>
          <p:cNvSpPr txBox="1"/>
          <p:nvPr/>
        </p:nvSpPr>
        <p:spPr>
          <a:xfrm>
            <a:off x="5853455" y="2872191"/>
            <a:ext cx="183561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/>
              <a:t>x = lambda a:a+10;</a:t>
            </a:r>
          </a:p>
          <a:p>
            <a:r>
              <a:rPr lang="pl-PL" sz="1350" dirty="0" err="1"/>
              <a:t>print</a:t>
            </a:r>
            <a:r>
              <a:rPr lang="pl-PL" sz="1350" dirty="0"/>
              <a:t>(x(5))</a:t>
            </a:r>
          </a:p>
          <a:p>
            <a:r>
              <a:rPr lang="pl-PL" sz="1350" dirty="0" err="1"/>
              <a:t>print</a:t>
            </a:r>
            <a:r>
              <a:rPr lang="pl-PL" sz="1350" dirty="0"/>
              <a:t>(x(11))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D16F40D-91EC-4AD8-B140-81D4D84DD118}"/>
              </a:ext>
            </a:extLst>
          </p:cNvPr>
          <p:cNvSpPr txBox="1"/>
          <p:nvPr/>
        </p:nvSpPr>
        <p:spPr>
          <a:xfrm>
            <a:off x="813208" y="2872191"/>
            <a:ext cx="4570952" cy="1501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*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"największy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zamek:"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[2])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zamki(1,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"Malbork"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"Ogrodzieniec"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"Janowiec"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439FB7F6-6BD6-4A09-B6EB-69A4938AE2D4}"/>
              </a:ext>
            </a:extLst>
          </p:cNvPr>
          <p:cNvSpPr/>
          <p:nvPr/>
        </p:nvSpPr>
        <p:spPr>
          <a:xfrm>
            <a:off x="559965" y="2605546"/>
            <a:ext cx="4824195" cy="1945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9EC8DA28-24E6-4D63-B97F-F522C7A28357}"/>
              </a:ext>
            </a:extLst>
          </p:cNvPr>
          <p:cNvSpPr/>
          <p:nvPr/>
        </p:nvSpPr>
        <p:spPr>
          <a:xfrm>
            <a:off x="5782113" y="2571750"/>
            <a:ext cx="1906958" cy="1389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79220305-1FE3-40E2-B01C-EA1F531AD5BC}"/>
              </a:ext>
            </a:extLst>
          </p:cNvPr>
          <p:cNvSpPr/>
          <p:nvPr/>
        </p:nvSpPr>
        <p:spPr>
          <a:xfrm>
            <a:off x="3496637" y="1034996"/>
            <a:ext cx="4570952" cy="1389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0301F224-1F38-4F6D-A32E-482DF46B7845}"/>
              </a:ext>
            </a:extLst>
          </p:cNvPr>
          <p:cNvSpPr/>
          <p:nvPr/>
        </p:nvSpPr>
        <p:spPr>
          <a:xfrm>
            <a:off x="431921" y="1501280"/>
            <a:ext cx="2267449" cy="948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388749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E8FACC-A1B5-4D51-8C89-A531B089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Instrukcje - instrukcja warunkowa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CC64F05-C13B-4D61-925D-AECFD23C6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9D168C7-0C74-4526-9871-0D1B9D6EA9C3}"/>
              </a:ext>
            </a:extLst>
          </p:cNvPr>
          <p:cNvSpPr txBox="1"/>
          <p:nvPr/>
        </p:nvSpPr>
        <p:spPr>
          <a:xfrm>
            <a:off x="756582" y="1426482"/>
            <a:ext cx="3893016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match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"200"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do_something_good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"404"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do_something_bad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I'm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teapot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make_coffee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_: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Code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l-PL" sz="135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64833C7-9D8B-4B56-97C9-582ECE8D8394}"/>
              </a:ext>
            </a:extLst>
          </p:cNvPr>
          <p:cNvSpPr txBox="1"/>
          <p:nvPr/>
        </p:nvSpPr>
        <p:spPr>
          <a:xfrm>
            <a:off x="5116760" y="1387028"/>
            <a:ext cx="31191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do_something_good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"404"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do_something_bad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I'm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teapot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make_coffee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Code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l-PL" sz="1350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3D77F1FD-AFD0-4970-BD78-FC5AE077337D}"/>
              </a:ext>
            </a:extLst>
          </p:cNvPr>
          <p:cNvSpPr/>
          <p:nvPr/>
        </p:nvSpPr>
        <p:spPr>
          <a:xfrm>
            <a:off x="4894976" y="1315517"/>
            <a:ext cx="3340916" cy="27283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74908A4-F3F4-4B80-A3A3-83C0B2995679}"/>
              </a:ext>
            </a:extLst>
          </p:cNvPr>
          <p:cNvSpPr/>
          <p:nvPr/>
        </p:nvSpPr>
        <p:spPr>
          <a:xfrm>
            <a:off x="650271" y="1150049"/>
            <a:ext cx="3598754" cy="3368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4EE93CE-583C-43AF-8283-65FFC0F460ED}"/>
              </a:ext>
            </a:extLst>
          </p:cNvPr>
          <p:cNvSpPr txBox="1"/>
          <p:nvPr/>
        </p:nvSpPr>
        <p:spPr>
          <a:xfrm>
            <a:off x="756582" y="820686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350" dirty="0" err="1"/>
              <a:t>Python</a:t>
            </a:r>
            <a:r>
              <a:rPr lang="pl-PL" sz="1350" dirty="0"/>
              <a:t> 3.10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776826C-49E5-4F12-98DE-DC492C502CB7}"/>
              </a:ext>
            </a:extLst>
          </p:cNvPr>
          <p:cNvSpPr txBox="1"/>
          <p:nvPr/>
        </p:nvSpPr>
        <p:spPr>
          <a:xfrm>
            <a:off x="4978342" y="849967"/>
            <a:ext cx="1002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350" dirty="0" err="1"/>
              <a:t>Python</a:t>
            </a:r>
            <a:r>
              <a:rPr lang="pl-PL" sz="1350" dirty="0"/>
              <a:t> 3.x</a:t>
            </a:r>
          </a:p>
        </p:txBody>
      </p:sp>
    </p:spTree>
    <p:extLst>
      <p:ext uri="{BB962C8B-B14F-4D97-AF65-F5344CB8AC3E}">
        <p14:creationId xmlns:p14="http://schemas.microsoft.com/office/powerpoint/2010/main" val="647854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6037D3-B3F4-4D5A-B3D1-FE25459B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E5FC828-C988-420E-A811-62231AC23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11600EC-F2C2-4A55-9F71-55E11322E1DC}"/>
              </a:ext>
            </a:extLst>
          </p:cNvPr>
          <p:cNvSpPr txBox="1"/>
          <p:nvPr/>
        </p:nvSpPr>
        <p:spPr>
          <a:xfrm>
            <a:off x="799052" y="1915451"/>
            <a:ext cx="72166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Programowanie obiektowe </a:t>
            </a:r>
            <a:r>
              <a:rPr lang="pl-PL" dirty="0"/>
              <a:t>– paradygmat programowania, w którym programy definiuje się za pomocą obiektów – elementów łączących stan i zachowanie. </a:t>
            </a:r>
          </a:p>
          <a:p>
            <a:endParaRPr lang="pl-PL" dirty="0"/>
          </a:p>
          <a:p>
            <a:r>
              <a:rPr lang="pl-PL" dirty="0"/>
              <a:t>Obiektowy program komputerowy wyrażony jest jako zbiór takich obiektów, komunikujących się pomiędzy sobą w celu wykonywania zadań.</a:t>
            </a:r>
          </a:p>
        </p:txBody>
      </p:sp>
    </p:spTree>
    <p:extLst>
      <p:ext uri="{BB962C8B-B14F-4D97-AF65-F5344CB8AC3E}">
        <p14:creationId xmlns:p14="http://schemas.microsoft.com/office/powerpoint/2010/main" val="3426260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800101" y="1210473"/>
            <a:ext cx="8343899" cy="7750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pl-PL" sz="3200" dirty="0"/>
              <a:t>Paradygmaty programowania obiektowego</a:t>
            </a:r>
          </a:p>
        </p:txBody>
      </p:sp>
      <p:pic>
        <p:nvPicPr>
          <p:cNvPr id="5" name="Obraz 4" descr="onUKJ3i.jpg?fit=1200%2C12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1" y="2017765"/>
            <a:ext cx="3031173" cy="22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9" y="1072004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Programowanie i modelowanie struktur danych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Obsługa wyjątków i wydajność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Projekty z zakresu:  programowanie </a:t>
            </a:r>
            <a:r>
              <a:rPr lang="pl-PL" dirty="0" err="1"/>
              <a:t>parsera</a:t>
            </a:r>
            <a:r>
              <a:rPr lang="pl-PL" dirty="0"/>
              <a:t> źródła danych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Cykl życia aplikacji języka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Analiza zastosowań języka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Co dalej? 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085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70EE68-D5AB-40C1-9457-957EB770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Tworzenie klas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2A89DA1-860C-4752-8BF1-2215D6CEC2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C7BFA76-8C6C-472E-809F-87C7C23091DF}"/>
              </a:ext>
            </a:extLst>
          </p:cNvPr>
          <p:cNvSpPr txBox="1"/>
          <p:nvPr/>
        </p:nvSpPr>
        <p:spPr>
          <a:xfrm>
            <a:off x="869833" y="1502115"/>
            <a:ext cx="6315338" cy="2698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KlasaPierwsza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9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5704-1A80-4F4D-A562-66FDDF45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BCC2A1F-C5F6-48E0-AA31-F83547C4BDC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D5FC2D-5E1A-4DEB-A94B-0490C350DE8E}"/>
              </a:ext>
            </a:extLst>
          </p:cNvPr>
          <p:cNvSpPr txBox="1"/>
          <p:nvPr/>
        </p:nvSpPr>
        <p:spPr>
          <a:xfrm>
            <a:off x="484464" y="1134685"/>
            <a:ext cx="8879747" cy="359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KlasaPierwsza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super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{}, c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policz_sume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"suma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wynosi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59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230535-0015-4257-87BB-85F0D01D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wielodziedziczenie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E8A5076-9DB7-4D93-9437-D468EBE055E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4F8E36-1926-4056-BAFB-87DE9E80C86E}"/>
              </a:ext>
            </a:extLst>
          </p:cNvPr>
          <p:cNvSpPr txBox="1"/>
          <p:nvPr/>
        </p:nvSpPr>
        <p:spPr>
          <a:xfrm>
            <a:off x="532731" y="1004050"/>
            <a:ext cx="8078539" cy="389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KlasaTrzecia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Ekstra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Ekstra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print_abcd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{}, c = {}, d = {} , ekstra wartość g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policz_sume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"suma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a+b+c+d+g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wynosi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1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D431D1-E02F-4D84-891A-FFB0F8D0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abstrakcyjna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DCBB9B5-D02C-41E9-BC72-9ECCE6E948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C4D3984-3154-460F-A915-7BE24AF3B33A}"/>
              </a:ext>
            </a:extLst>
          </p:cNvPr>
          <p:cNvSpPr txBox="1"/>
          <p:nvPr/>
        </p:nvSpPr>
        <p:spPr>
          <a:xfrm>
            <a:off x="512416" y="1101832"/>
            <a:ext cx="4570952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from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Pojazd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pokaz_naped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predkosc_max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4A818C0-69C8-4D8A-B5E6-F0A70E418A5C}"/>
              </a:ext>
            </a:extLst>
          </p:cNvPr>
          <p:cNvSpPr txBox="1"/>
          <p:nvPr/>
        </p:nvSpPr>
        <p:spPr>
          <a:xfrm>
            <a:off x="5236802" y="1459019"/>
            <a:ext cx="2854760" cy="210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Rower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Pojazd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pokaz_naped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"korba"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predkosc_max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60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E6389D7-13C7-4E52-B4C4-626709941F40}"/>
              </a:ext>
            </a:extLst>
          </p:cNvPr>
          <p:cNvSpPr/>
          <p:nvPr/>
        </p:nvSpPr>
        <p:spPr>
          <a:xfrm>
            <a:off x="358983" y="962372"/>
            <a:ext cx="3973794" cy="350595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96D6695-638B-4D80-B4F2-D43B99796D00}"/>
              </a:ext>
            </a:extLst>
          </p:cNvPr>
          <p:cNvSpPr/>
          <p:nvPr/>
        </p:nvSpPr>
        <p:spPr>
          <a:xfrm>
            <a:off x="5083368" y="1257172"/>
            <a:ext cx="3251675" cy="248041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3226716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1D77AE-9256-4D19-9677-7FDCECBF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Obsługa błędu  - </a:t>
            </a:r>
            <a:r>
              <a:rPr lang="pl-PL" dirty="0" err="1"/>
              <a:t>wyjatki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D6ECE05-0FAA-47F2-8236-CB618F3613B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9B48197-510D-42C1-AB1F-BC38C2632B65}"/>
              </a:ext>
            </a:extLst>
          </p:cNvPr>
          <p:cNvSpPr txBox="1"/>
          <p:nvPr/>
        </p:nvSpPr>
        <p:spPr>
          <a:xfrm>
            <a:off x="830844" y="1008748"/>
            <a:ext cx="7877263" cy="37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dziel(</a:t>
            </a:r>
            <a:r>
              <a:rPr lang="pl-PL" sz="10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wynik = </a:t>
            </a:r>
            <a:r>
              <a:rPr lang="pl-PL" sz="10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pl-PL" sz="10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ZeroDivisionError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"dzielenie przez 0!"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NameError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"brak rozwiązania"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"wynik dzielenia: {}"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.format(wynik))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"jeśli chcesz dzielić nadal, podaj kolejne wartości."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dziel(1,1)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"nieoczekiwany błąd!"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005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DE278D-F1DF-48C8-B2A6-8D2B32B1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Dostęp do plików i OS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A8AC01C-D7DD-418F-BFA2-4854EB278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AB67D46-EFE5-47AF-8E27-0DB1888FB94A}"/>
              </a:ext>
            </a:extLst>
          </p:cNvPr>
          <p:cNvSpPr txBox="1"/>
          <p:nvPr/>
        </p:nvSpPr>
        <p:spPr>
          <a:xfrm>
            <a:off x="762874" y="1085916"/>
            <a:ext cx="6371963" cy="3255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 = open(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message.txt"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f.write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 jest ważna informacja \n"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f.close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 = open(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message.txt"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f.read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f.close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path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.exists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"message.txt"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.remove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"message.txt"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"Plik został usunięty"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"Plik nie istnieje"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95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732559" y="948188"/>
            <a:ext cx="7715250" cy="322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Powody stworzenia języka </a:t>
            </a:r>
            <a:r>
              <a:rPr lang="pl-PL" b="1" kern="0" cap="all" dirty="0" err="1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500" b="1" kern="0" cap="all" dirty="0">
                <a:solidFill>
                  <a:srgbClr val="BFBFBF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[złe cechy języka HTML]</a:t>
            </a:r>
            <a:endParaRPr lang="pl-PL" b="1" kern="0" cap="all" dirty="0">
              <a:solidFill>
                <a:srgbClr val="7A7A7A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 nie zawierający typowych składników (nagłówków, akapitów, list tabel itp.). [Trochę zmieniło się to w HYML5]. HTML-owi brakuje na przykład elementów potrzebnych do oznaczenia notacji muzycznej lub równań matematycznych.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 danych np. katalog książek. Strony HTML możesz używać do przechowywania i wyświetlania informacji ze statycznej bazy danych (na przykład z listy z opisami książek). Jeśli jednak chciałbyś posortować, przefiltrować, odnaleźć lub opracować informacje inaczej, to każda informacja musiałaby zostać oznaczona.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Dokument, który chcesz uporządkować w hierarchiczną strukturę danych drzewa – powiedzmy, że piszemy książkę – chcemy pooznaczać jej strukturę: rozdziały, podrozdziały. HTML nie daje takich możliwości – nie wprowadza fizycznej struktury.</a:t>
            </a:r>
          </a:p>
        </p:txBody>
      </p:sp>
    </p:spTree>
    <p:extLst>
      <p:ext uri="{BB962C8B-B14F-4D97-AF65-F5344CB8AC3E}">
        <p14:creationId xmlns:p14="http://schemas.microsoft.com/office/powerpoint/2010/main" val="357835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/>
          <p:cNvSpPr txBox="1"/>
          <p:nvPr/>
        </p:nvSpPr>
        <p:spPr>
          <a:xfrm>
            <a:off x="646835" y="452005"/>
            <a:ext cx="339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Budowa dokumentu XML</a:t>
            </a:r>
          </a:p>
        </p:txBody>
      </p:sp>
      <p:pic>
        <p:nvPicPr>
          <p:cNvPr id="27" name="Obraz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8" y="970252"/>
            <a:ext cx="3416141" cy="3105583"/>
          </a:xfrm>
          <a:prstGeom prst="rect">
            <a:avLst/>
          </a:prstGeom>
        </p:spPr>
      </p:pic>
      <p:sp>
        <p:nvSpPr>
          <p:cNvPr id="28" name="pole tekstowe 27"/>
          <p:cNvSpPr txBox="1"/>
          <p:nvPr/>
        </p:nvSpPr>
        <p:spPr>
          <a:xfrm>
            <a:off x="4473288" y="970250"/>
            <a:ext cx="433300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pl-PL" sz="1350" dirty="0"/>
              <a:t>Deklaracje -  to znajdujące się w pliku danych informacje identyfikujące sam plik i inne powiązane z nim pliki.</a:t>
            </a:r>
          </a:p>
          <a:p>
            <a:pPr marL="257168" indent="-257168">
              <a:buAutoNum type="arabicPeriod"/>
            </a:pPr>
            <a:r>
              <a:rPr lang="pl-PL" sz="1350" dirty="0"/>
              <a:t>Element główny - </a:t>
            </a:r>
            <a:r>
              <a:rPr lang="pl-PL" sz="1350" dirty="0" err="1"/>
              <a:t>tag</a:t>
            </a:r>
            <a:r>
              <a:rPr lang="pl-PL" sz="1350" dirty="0"/>
              <a:t> zawierający wszystkie inne </a:t>
            </a:r>
            <a:r>
              <a:rPr lang="pl-PL" sz="1350" dirty="0" err="1"/>
              <a:t>tagi</a:t>
            </a:r>
            <a:r>
              <a:rPr lang="pl-PL" sz="1350" dirty="0"/>
              <a:t> </a:t>
            </a:r>
            <a:br>
              <a:rPr lang="pl-PL" sz="1350" dirty="0"/>
            </a:br>
            <a:r>
              <a:rPr lang="pl-PL" sz="1350" dirty="0"/>
              <a:t>i dane w każdym pojedynczym rekordzie.</a:t>
            </a:r>
          </a:p>
          <a:p>
            <a:pPr marL="257168" indent="-257168">
              <a:buAutoNum type="arabicPeriod"/>
            </a:pPr>
            <a:r>
              <a:rPr lang="pl-PL" sz="1350" dirty="0"/>
              <a:t>Atrybut - zawierają informacje o </a:t>
            </a:r>
            <a:r>
              <a:rPr lang="pl-PL" sz="1350" dirty="0" err="1"/>
              <a:t>tagach</a:t>
            </a:r>
            <a:r>
              <a:rPr lang="pl-PL" sz="1350" dirty="0"/>
              <a:t> i znajdujących się w nich danych. Typy informacji w atrybutach są zdefiniowane przez system XML dla każdego rodzaju </a:t>
            </a:r>
            <a:r>
              <a:rPr lang="pl-PL" sz="1350" dirty="0" err="1"/>
              <a:t>tagu</a:t>
            </a:r>
            <a:r>
              <a:rPr lang="pl-PL" sz="1350" dirty="0"/>
              <a:t>.</a:t>
            </a:r>
          </a:p>
          <a:p>
            <a:pPr marL="257168" indent="-257168">
              <a:buAutoNum type="arabicPeriod"/>
            </a:pPr>
            <a:r>
              <a:rPr lang="pl-PL" sz="1350" dirty="0" err="1"/>
              <a:t>Tagi</a:t>
            </a:r>
            <a:r>
              <a:rPr lang="pl-PL" sz="1350" dirty="0"/>
              <a:t> i dane – podstawowy składni pliku XML</a:t>
            </a:r>
          </a:p>
        </p:txBody>
      </p:sp>
    </p:spTree>
    <p:extLst>
      <p:ext uri="{BB962C8B-B14F-4D97-AF65-F5344CB8AC3E}">
        <p14:creationId xmlns:p14="http://schemas.microsoft.com/office/powerpoint/2010/main" val="6839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26128" y="1456851"/>
            <a:ext cx="79178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latin typeface="TT5C1o00"/>
              </a:rPr>
              <a:t>Podstawowymi składnikami dokumentu XML są: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elementy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atrybuty</a:t>
            </a:r>
            <a:r>
              <a:rPr lang="pl-PL" sz="1350" dirty="0">
                <a:latin typeface="TT5C1o00"/>
              </a:rPr>
              <a:t>, które są umieszczane w elementach, jako dodatkowe informacje.</a:t>
            </a:r>
          </a:p>
          <a:p>
            <a:r>
              <a:rPr lang="pl-PL" sz="1350" dirty="0">
                <a:latin typeface="TT5C1o00"/>
              </a:rPr>
              <a:t>Elementy mogą być przy tym: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nie puste </a:t>
            </a:r>
            <a:r>
              <a:rPr lang="pl-PL" sz="1350" dirty="0">
                <a:latin typeface="TT5C1o00"/>
              </a:rPr>
              <a:t>— posiadające treść,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puste </a:t>
            </a:r>
            <a:r>
              <a:rPr lang="pl-PL" sz="1350" dirty="0">
                <a:latin typeface="TT5C1o00"/>
              </a:rPr>
              <a:t>— bez treści.</a:t>
            </a:r>
          </a:p>
          <a:p>
            <a:r>
              <a:rPr lang="pl-PL" sz="1350" dirty="0">
                <a:latin typeface="TT5C1o00"/>
              </a:rPr>
              <a:t>Oprócz tego w dokumencie XML mona umieszczać: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deklaracje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instrukcje przetwarzania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jednostki</a:t>
            </a:r>
            <a:r>
              <a:rPr lang="pl-PL" sz="1350" dirty="0">
                <a:latin typeface="TT5C1o00"/>
              </a:rPr>
              <a:t>.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4111939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654" t="37005" r="29872" b="16659"/>
          <a:stretch/>
        </p:blipFill>
        <p:spPr>
          <a:xfrm>
            <a:off x="2382116" y="990007"/>
            <a:ext cx="4379768" cy="35795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23756" y="444211"/>
            <a:ext cx="2930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Dokument XML</a:t>
            </a:r>
          </a:p>
        </p:txBody>
      </p:sp>
    </p:spTree>
    <p:extLst>
      <p:ext uri="{BB962C8B-B14F-4D97-AF65-F5344CB8AC3E}">
        <p14:creationId xmlns:p14="http://schemas.microsoft.com/office/powerpoint/2010/main" val="128026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479089-3793-44BA-83AA-8604A5F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 języka Python: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A22CC-F072-48E7-9809-B66103B10EBD}"/>
              </a:ext>
            </a:extLst>
          </p:cNvPr>
          <p:cNvSpPr txBox="1">
            <a:spLocks noChangeArrowheads="1"/>
          </p:cNvSpPr>
          <p:nvPr/>
        </p:nvSpPr>
        <p:spPr>
          <a:xfrm>
            <a:off x="1095550" y="1549221"/>
            <a:ext cx="6643295" cy="27983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pl-PL" sz="1350" dirty="0"/>
              <a:t>Python jest aktualnie jednym z najbardziej popularnych języków programowania wysokiego poziomu o bardzo różnorodnym zakresie funkcjonalnym. Język ten został zaprojektowany przez Holendra Guido van Rossum w 1990 roku a następnie dokumentacja została przygotowana przez instytucję Python Software Foundation (Wiskunde &amp; Informatica (CWI) Amsterdam) . Idea to połączenie minimalizmu w kodzie z indywidualizmem rozwiązań oraz implemetacji. </a:t>
            </a:r>
          </a:p>
          <a:p>
            <a:r>
              <a:rPr lang="pl-PL" altLang="pl-PL" sz="1350" dirty="0"/>
              <a:t>Guido jest fanem serialu telewizyjnego BBC „Latający cyrk Monty Pythona”. Nazwa była inspirowana tym właśnie serialem.</a:t>
            </a:r>
          </a:p>
          <a:p>
            <a:r>
              <a:rPr lang="pl-PL" altLang="pl-PL" sz="1350" dirty="0"/>
              <a:t>Prekursorem języka Python był język ABC, który stał się API dla systemu Amoeba</a:t>
            </a:r>
          </a:p>
          <a:p>
            <a:r>
              <a:rPr lang="pl-PL" altLang="pl-PL" sz="1350" dirty="0"/>
              <a:t>Język Python w swojej konstrukcji posiada najlepsze cechy języka ABC oraz języka Modula-3</a:t>
            </a:r>
          </a:p>
          <a:p>
            <a:r>
              <a:rPr lang="pl-PL" altLang="pl-PL" sz="1350" dirty="0"/>
              <a:t>Python na swojej drodze rozwoju czerpał z wielu inspiracji łącznie z takimi językami jak C</a:t>
            </a:r>
            <a:r>
              <a:rPr lang="pl-PL" altLang="pl-PL" sz="1350"/>
              <a:t>, Perl </a:t>
            </a:r>
            <a:r>
              <a:rPr lang="pl-PL" altLang="pl-PL" sz="1350" dirty="0"/>
              <a:t>czy Java.</a:t>
            </a:r>
          </a:p>
          <a:p>
            <a:endParaRPr lang="pl-PL" altLang="pl-PL" sz="135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F9DB1-80CF-4A35-BBAC-9FFC01DC4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60648" y="273844"/>
            <a:ext cx="1254702" cy="12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1709" t="46392" r="29791" b="16745"/>
          <a:stretch/>
        </p:blipFill>
        <p:spPr>
          <a:xfrm>
            <a:off x="1795899" y="935634"/>
            <a:ext cx="5318282" cy="36974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Składowe elementu</a:t>
            </a:r>
          </a:p>
        </p:txBody>
      </p:sp>
    </p:spTree>
    <p:extLst>
      <p:ext uri="{BB962C8B-B14F-4D97-AF65-F5344CB8AC3E}">
        <p14:creationId xmlns:p14="http://schemas.microsoft.com/office/powerpoint/2010/main" val="248034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698" t="33636" r="25395" b="27610"/>
          <a:stretch/>
        </p:blipFill>
        <p:spPr>
          <a:xfrm>
            <a:off x="1434079" y="805453"/>
            <a:ext cx="6275842" cy="354209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Atrybut w elemencie</a:t>
            </a:r>
          </a:p>
        </p:txBody>
      </p:sp>
    </p:spTree>
    <p:extLst>
      <p:ext uri="{BB962C8B-B14F-4D97-AF65-F5344CB8AC3E}">
        <p14:creationId xmlns:p14="http://schemas.microsoft.com/office/powerpoint/2010/main" val="335830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558" t="33061" r="26233" b="22678"/>
          <a:stretch/>
        </p:blipFill>
        <p:spPr>
          <a:xfrm>
            <a:off x="1605872" y="585867"/>
            <a:ext cx="6108405" cy="401342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40503" y="389659"/>
            <a:ext cx="3686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Element pusty</a:t>
            </a:r>
          </a:p>
        </p:txBody>
      </p:sp>
    </p:spTree>
    <p:extLst>
      <p:ext uri="{BB962C8B-B14F-4D97-AF65-F5344CB8AC3E}">
        <p14:creationId xmlns:p14="http://schemas.microsoft.com/office/powerpoint/2010/main" val="144391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2047" t="32235" r="41930" b="34778"/>
          <a:stretch/>
        </p:blipFill>
        <p:spPr>
          <a:xfrm>
            <a:off x="672932" y="1347859"/>
            <a:ext cx="4026771" cy="274356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/>
          <a:srcRect l="41535" t="42147" r="29930" b="28518"/>
          <a:stretch/>
        </p:blipFill>
        <p:spPr>
          <a:xfrm>
            <a:off x="4572988" y="1519852"/>
            <a:ext cx="4342595" cy="239957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9319" y="296140"/>
            <a:ext cx="476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Hierarchia elementów w dokumencie XML</a:t>
            </a:r>
          </a:p>
        </p:txBody>
      </p:sp>
    </p:spTree>
    <p:extLst>
      <p:ext uri="{BB962C8B-B14F-4D97-AF65-F5344CB8AC3E}">
        <p14:creationId xmlns:p14="http://schemas.microsoft.com/office/powerpoint/2010/main" val="385263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2302" t="29946" r="31186" b="23196"/>
          <a:stretch/>
        </p:blipFill>
        <p:spPr>
          <a:xfrm>
            <a:off x="523775" y="458168"/>
            <a:ext cx="3030279" cy="287876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216112" y="374074"/>
            <a:ext cx="4769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Przetwarzanie dokumentów XML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3953741" y="2575184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latin typeface="TT5C1o00"/>
              </a:rPr>
              <a:t>Dokumenty XML mogą być czytane przez użytkowników w zwykłych edytorach tekstowych,</a:t>
            </a:r>
          </a:p>
          <a:p>
            <a:r>
              <a:rPr lang="pl-PL" sz="1350" dirty="0">
                <a:latin typeface="TT5C1o00"/>
              </a:rPr>
              <a:t>jednak najczęściej są one przetwarzane przez programy, zwane </a:t>
            </a:r>
            <a:r>
              <a:rPr lang="pl-PL" sz="1350" dirty="0" err="1">
                <a:latin typeface="TT5C8o00"/>
              </a:rPr>
              <a:t>parserami</a:t>
            </a:r>
            <a:r>
              <a:rPr lang="pl-PL" sz="1350" dirty="0">
                <a:latin typeface="TT5C1o00"/>
              </a:rPr>
              <a:t>.</a:t>
            </a:r>
          </a:p>
          <a:p>
            <a:r>
              <a:rPr lang="pl-PL" sz="1350" dirty="0">
                <a:latin typeface="TT5C1o00"/>
              </a:rPr>
              <a:t>Programy te powinny w pierwszej kolejności sprawdzić poprawność składniowa dokumentu,</a:t>
            </a:r>
          </a:p>
          <a:p>
            <a:r>
              <a:rPr lang="pl-PL" sz="1350" dirty="0">
                <a:latin typeface="TT5C1o00"/>
              </a:rPr>
              <a:t>tzn. stwierdzić czy jest on dobrze uformowany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49601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09F5AB-E27B-436B-BAA8-9BA17845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Moduły </a:t>
            </a:r>
            <a:r>
              <a:rPr lang="pl-PL" dirty="0" err="1"/>
              <a:t>pythona</a:t>
            </a:r>
            <a:r>
              <a:rPr lang="pl-PL" dirty="0"/>
              <a:t> dla obsługi </a:t>
            </a:r>
            <a:r>
              <a:rPr lang="pl-PL" dirty="0" err="1"/>
              <a:t>xml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6766988-C878-4854-AAB0-73C99107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8A70DB5-3B74-47E3-90B3-6FF4DAF5961C}" type="datetime1">
              <a:rPr lang="pl-PL" smtClean="0"/>
              <a:t>26.06.2023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5DD276D-4FB4-40B9-BC74-13F79D5D1819}"/>
              </a:ext>
            </a:extLst>
          </p:cNvPr>
          <p:cNvSpPr txBox="1"/>
          <p:nvPr/>
        </p:nvSpPr>
        <p:spPr>
          <a:xfrm>
            <a:off x="666370" y="1597982"/>
            <a:ext cx="7909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xml.etree.ElementTree</a:t>
            </a:r>
            <a:r>
              <a:rPr lang="pl-PL" sz="1350" dirty="0"/>
              <a:t>: the </a:t>
            </a:r>
            <a:r>
              <a:rPr lang="pl-PL" sz="1350" dirty="0" err="1"/>
              <a:t>ElementTree</a:t>
            </a:r>
            <a:r>
              <a:rPr lang="pl-PL" sz="1350" dirty="0"/>
              <a:t> API, prosty i lekki procesor XML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</a:t>
            </a:r>
            <a:r>
              <a:rPr lang="pl-PL" sz="1350" dirty="0"/>
              <a:t>:  definicja DOM API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xml.dom.minidom</a:t>
            </a:r>
            <a:r>
              <a:rPr lang="pl-PL" sz="1350" dirty="0"/>
              <a:t>: minimalna implementacja DOM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xml.dom.pulldom</a:t>
            </a:r>
            <a:r>
              <a:rPr lang="pl-PL" sz="1350" dirty="0"/>
              <a:t>: wsparcie dla budowy częściowego drzewa DOM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xml.sax</a:t>
            </a:r>
            <a:r>
              <a:rPr lang="pl-PL" sz="1350" dirty="0"/>
              <a:t>:  podstawowe klasy i funkcje SAX2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xml.parsers.expat</a:t>
            </a:r>
            <a:r>
              <a:rPr lang="pl-PL" sz="1350" dirty="0"/>
              <a:t>: </a:t>
            </a:r>
            <a:r>
              <a:rPr lang="pl-PL" sz="1350" dirty="0" err="1"/>
              <a:t>parser</a:t>
            </a:r>
            <a:r>
              <a:rPr lang="pl-PL" sz="1350" dirty="0"/>
              <a:t> </a:t>
            </a:r>
            <a:r>
              <a:rPr lang="pl-PL" sz="1350" dirty="0" err="1"/>
              <a:t>Expat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3984246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ymbol zastępczy tekstu 4"/>
          <p:cNvSpPr>
            <a:spLocks noGrp="1"/>
          </p:cNvSpPr>
          <p:nvPr>
            <p:ph type="body" sz="quarter" idx="27"/>
          </p:nvPr>
        </p:nvSpPr>
        <p:spPr>
          <a:xfrm>
            <a:off x="457200" y="854075"/>
            <a:ext cx="8235950" cy="3913188"/>
          </a:xfrm>
        </p:spPr>
        <p:txBody>
          <a:bodyPr/>
          <a:lstStyle/>
          <a:p>
            <a:endParaRPr altLang="pl-PL"/>
          </a:p>
        </p:txBody>
      </p:sp>
    </p:spTree>
    <p:extLst>
      <p:ext uri="{BB962C8B-B14F-4D97-AF65-F5344CB8AC3E}">
        <p14:creationId xmlns:p14="http://schemas.microsoft.com/office/powerpoint/2010/main" val="18134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5F1F9A-84A6-4A05-AED7-048D2DA9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Kalendarium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8E13767-4478-4B0D-9B13-AAEB576DD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4" y="1268016"/>
            <a:ext cx="8450138" cy="27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0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0ADF49-591D-4D9E-87F6-F5EB8559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517"/>
            <a:ext cx="7886700" cy="994172"/>
          </a:xfrm>
        </p:spPr>
        <p:txBody>
          <a:bodyPr/>
          <a:lstStyle/>
          <a:p>
            <a:r>
              <a:rPr lang="pl-PL" dirty="0"/>
              <a:t>Co dalej z językiem Python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5105556-A6A6-4B0F-B39B-22EE6A23D35B}"/>
              </a:ext>
            </a:extLst>
          </p:cNvPr>
          <p:cNvSpPr txBox="1"/>
          <p:nvPr/>
        </p:nvSpPr>
        <p:spPr>
          <a:xfrm>
            <a:off x="389673" y="2390404"/>
            <a:ext cx="232951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375" dirty="0"/>
              <a:t>Python 3.10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BE4FF08-1E8C-474B-8E6B-D2539A1ECD10}"/>
              </a:ext>
            </a:extLst>
          </p:cNvPr>
          <p:cNvSpPr txBox="1"/>
          <p:nvPr/>
        </p:nvSpPr>
        <p:spPr>
          <a:xfrm>
            <a:off x="6882117" y="2390404"/>
            <a:ext cx="197718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375" dirty="0"/>
              <a:t>Python 4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ABFB665-AFCE-41BE-93DD-94547948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4137" y="1717817"/>
            <a:ext cx="2565778" cy="192433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0A5147D-66B2-4AE7-B47C-71C9FE22297B}"/>
              </a:ext>
            </a:extLst>
          </p:cNvPr>
          <p:cNvSpPr txBox="1"/>
          <p:nvPr/>
        </p:nvSpPr>
        <p:spPr>
          <a:xfrm>
            <a:off x="559965" y="3938632"/>
            <a:ext cx="76067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Guido Van Rossum (twórca języka Python) nie zostawia żadnych wątpliwości, że na zmianę głównej wersji należy jeszcze poczekać. Prawdopodobnie niedługo pojawi się wersja 3.10, która ma wprowadzić kilka nowości. 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7BBB729-0BC5-49BA-9FB1-C0E60CB09595}"/>
              </a:ext>
            </a:extLst>
          </p:cNvPr>
          <p:cNvSpPr txBox="1"/>
          <p:nvPr/>
        </p:nvSpPr>
        <p:spPr>
          <a:xfrm>
            <a:off x="924886" y="1049122"/>
            <a:ext cx="54486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Która wersja Pythona będzie następna? Czy zmiana wersji z 3 na 4? </a:t>
            </a:r>
          </a:p>
          <a:p>
            <a:r>
              <a:rPr lang="pl-PL" sz="1350" dirty="0"/>
              <a:t>Czy kolejna subwersja czyli 3.x</a:t>
            </a:r>
          </a:p>
        </p:txBody>
      </p:sp>
    </p:spTree>
    <p:extLst>
      <p:ext uri="{BB962C8B-B14F-4D97-AF65-F5344CB8AC3E}">
        <p14:creationId xmlns:p14="http://schemas.microsoft.com/office/powerpoint/2010/main" val="202541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9D7BA4-AF5A-449E-B35F-B404881E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21" y="527499"/>
            <a:ext cx="8272212" cy="741249"/>
          </a:xfrm>
        </p:spPr>
        <p:txBody>
          <a:bodyPr/>
          <a:lstStyle/>
          <a:p>
            <a:r>
              <a:rPr lang="pl-PL" dirty="0"/>
              <a:t>Wersjonowanie języka Python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DB9B835-CB00-47FB-9367-66BA18ABC4C0}"/>
              </a:ext>
            </a:extLst>
          </p:cNvPr>
          <p:cNvSpPr txBox="1"/>
          <p:nvPr/>
        </p:nvSpPr>
        <p:spPr>
          <a:xfrm>
            <a:off x="1113638" y="1560352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R.E.X   np. 3.9.6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6985214-62C4-401C-96C2-501FC7FE555A}"/>
              </a:ext>
            </a:extLst>
          </p:cNvPr>
          <p:cNvSpPr txBox="1"/>
          <p:nvPr/>
        </p:nvSpPr>
        <p:spPr>
          <a:xfrm>
            <a:off x="1233181" y="4023741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3.8.4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A4EFEA6-902A-4A22-B5A8-0B46B73C6657}"/>
              </a:ext>
            </a:extLst>
          </p:cNvPr>
          <p:cNvSpPr txBox="1"/>
          <p:nvPr/>
        </p:nvSpPr>
        <p:spPr>
          <a:xfrm>
            <a:off x="1233181" y="4313302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2.7.1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29DC472-C3EF-4A7A-9F90-1DEC8FBF2190}"/>
              </a:ext>
            </a:extLst>
          </p:cNvPr>
          <p:cNvSpPr txBox="1"/>
          <p:nvPr/>
        </p:nvSpPr>
        <p:spPr>
          <a:xfrm>
            <a:off x="1233181" y="4615427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3.6.5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0E68708-8B1C-486C-9037-F1A3CCD94222}"/>
              </a:ext>
            </a:extLst>
          </p:cNvPr>
          <p:cNvSpPr txBox="1"/>
          <p:nvPr/>
        </p:nvSpPr>
        <p:spPr>
          <a:xfrm>
            <a:off x="1182043" y="1874846"/>
            <a:ext cx="676572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R – wersja główna (pierwsza cyfra wersji), aktualnie nr 3. Każda nowa wersja wprowadza istotne i kluczowe zmiany w składni języka, zmienia sposób interpretacji programu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7855331-6EA6-431F-B3CE-F8AB65FD0D28}"/>
              </a:ext>
            </a:extLst>
          </p:cNvPr>
          <p:cNvSpPr txBox="1"/>
          <p:nvPr/>
        </p:nvSpPr>
        <p:spPr>
          <a:xfrm>
            <a:off x="1189139" y="2586475"/>
            <a:ext cx="6568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E – wersja drugorzędna (druga wartość po kropce), aktualnie nr 9. Każda nowa wersja wprowadza ważne zmiany w składni języka, jednak nie zmienia sposobu interpretacji programu 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5560539-B6B1-44AB-B054-2D4F5F9F6A1E}"/>
              </a:ext>
            </a:extLst>
          </p:cNvPr>
          <p:cNvSpPr txBox="1"/>
          <p:nvPr/>
        </p:nvSpPr>
        <p:spPr>
          <a:xfrm>
            <a:off x="1189138" y="3293748"/>
            <a:ext cx="6568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X – wersja trzeciorzędna (trzecia wartość po kropce), aktualnie nr 6. Każda nowa wersja wprowadza drobne zmiany w składni języka, usprawnia interpreter i optymalizuje rozwiązania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D7115B7-24B0-4DE3-A37C-A0E8152F9D95}"/>
              </a:ext>
            </a:extLst>
          </p:cNvPr>
          <p:cNvSpPr txBox="1"/>
          <p:nvPr/>
        </p:nvSpPr>
        <p:spPr>
          <a:xfrm>
            <a:off x="4114800" y="4168522"/>
            <a:ext cx="3366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Przykładowe wersje języka Python</a:t>
            </a:r>
          </a:p>
        </p:txBody>
      </p:sp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9E25DCD7-8F46-4D2B-B8D0-8193BD2CAE0E}"/>
              </a:ext>
            </a:extLst>
          </p:cNvPr>
          <p:cNvSpPr/>
          <p:nvPr/>
        </p:nvSpPr>
        <p:spPr>
          <a:xfrm rot="10800000">
            <a:off x="3287435" y="4219342"/>
            <a:ext cx="610299" cy="18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680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350" y="583407"/>
            <a:ext cx="6172200" cy="529828"/>
          </a:xfrm>
        </p:spPr>
        <p:txBody>
          <a:bodyPr/>
          <a:lstStyle/>
          <a:p>
            <a:pPr algn="l"/>
            <a:r>
              <a:rPr lang="pl-PL" altLang="pl-PL" sz="2400" dirty="0"/>
              <a:t>Idea języka: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0399" y="1346030"/>
            <a:ext cx="6172200" cy="3481388"/>
          </a:xfrm>
        </p:spPr>
        <p:txBody>
          <a:bodyPr/>
          <a:lstStyle/>
          <a:p>
            <a:pPr marL="0" indent="0">
              <a:buNone/>
            </a:pPr>
            <a:r>
              <a:rPr lang="pl-PL" altLang="pl-PL" sz="1350" dirty="0"/>
              <a:t>Idea nadania ludziom pierwszeństwa nad maszynami jest podstawą filozofii stojącej za Pythonem. Z pewnością fakt, że jest to język interpretowany, w przeciwieństwie do języka skompilowanego, oznacza, że ​​programista otrzymuje natychmiastową informację zwrotną na temat kodu, który pisze, bez konieczności poświęcania czasu na jego rekompilację po dokonaniu każdej zmiany. </a:t>
            </a:r>
          </a:p>
          <a:p>
            <a:pPr marL="0" indent="0">
              <a:buNone/>
            </a:pPr>
            <a:endParaRPr lang="pl-PL" altLang="pl-PL" sz="1350" dirty="0"/>
          </a:p>
          <a:p>
            <a:pPr marL="0" indent="0">
              <a:buNone/>
            </a:pPr>
            <a:r>
              <a:rPr lang="pl-PL" altLang="pl-PL" sz="1350" dirty="0"/>
              <a:t>„Istnieje cała masa typowych zadań programistycznych, które są łatwe w Pythonie”</a:t>
            </a:r>
          </a:p>
          <a:p>
            <a:pPr marL="0" indent="0">
              <a:buNone/>
            </a:pPr>
            <a:r>
              <a:rPr lang="pl-PL" altLang="pl-PL" sz="1350" dirty="0"/>
              <a:t>/Guido van Rossum/</a:t>
            </a:r>
          </a:p>
          <a:p>
            <a:pPr marL="0" indent="0">
              <a:buNone/>
            </a:pPr>
            <a:endParaRPr lang="pl-PL" altLang="pl-PL" sz="1350" dirty="0"/>
          </a:p>
          <a:p>
            <a:pPr marL="0" indent="0">
              <a:buNone/>
            </a:pPr>
            <a:r>
              <a:rPr lang="pl-PL" altLang="pl-PL" sz="1350" dirty="0"/>
              <a:t>„W Pythonie każdy symbol, który wpisujesz, jest niezbędny”</a:t>
            </a:r>
          </a:p>
          <a:p>
            <a:pPr marL="0" indent="0">
              <a:buNone/>
            </a:pPr>
            <a:r>
              <a:rPr lang="pl-PL" altLang="pl-PL" sz="1350" dirty="0"/>
              <a:t>/Guido van Rossum/</a:t>
            </a:r>
          </a:p>
          <a:p>
            <a:pPr marL="0" indent="0">
              <a:buNone/>
            </a:pPr>
            <a:endParaRPr lang="pl-PL" altLang="pl-PL" sz="1350" dirty="0"/>
          </a:p>
        </p:txBody>
      </p:sp>
    </p:spTree>
    <p:extLst>
      <p:ext uri="{BB962C8B-B14F-4D97-AF65-F5344CB8AC3E}">
        <p14:creationId xmlns:p14="http://schemas.microsoft.com/office/powerpoint/2010/main" val="141951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FD985EE-407E-4590-8C8A-BFB3EFDA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Python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D277B9-5A9D-4856-9D19-A294300ED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28562" y="2221806"/>
            <a:ext cx="1291936" cy="1291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az 5" descr="Obraz zawierający tekst, sprzęt elektroniczny, zrzut ekranu, wyświetlanie&#10;&#10;Opis wygenerowany automatycznie">
            <a:extLst>
              <a:ext uri="{FF2B5EF4-FFF2-40B4-BE49-F238E27FC236}">
                <a16:creationId xmlns:a16="http://schemas.microsoft.com/office/drawing/2014/main" id="{2985C75A-3BAA-4ABB-BA27-7419BCBB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6675" y="1246477"/>
            <a:ext cx="1223867" cy="684110"/>
          </a:xfrm>
          <a:prstGeom prst="rect">
            <a:avLst/>
          </a:prstGeom>
        </p:spPr>
      </p:pic>
      <p:pic>
        <p:nvPicPr>
          <p:cNvPr id="9" name="Obraz 8" descr="Obraz zawierający rozwar wielkokwiatowy, niebieski&#10;&#10;Opis wygenerowany automatycznie">
            <a:extLst>
              <a:ext uri="{FF2B5EF4-FFF2-40B4-BE49-F238E27FC236}">
                <a16:creationId xmlns:a16="http://schemas.microsoft.com/office/drawing/2014/main" id="{41F2DAA9-A687-4FAA-B7C3-914454B69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80515" y="1059873"/>
            <a:ext cx="1291936" cy="129193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1CDB642-069C-45A1-ABEC-C110205F6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79820" y="2874812"/>
            <a:ext cx="3974693" cy="1671001"/>
          </a:xfrm>
          <a:prstGeom prst="rect">
            <a:avLst/>
          </a:prstGeom>
        </p:spPr>
      </p:pic>
      <p:pic>
        <p:nvPicPr>
          <p:cNvPr id="15" name="Obraz 14" descr="Obraz zawierający tekst, urządzenie, wskaźnik&#10;&#10;Opis wygenerowany automatycznie">
            <a:extLst>
              <a:ext uri="{FF2B5EF4-FFF2-40B4-BE49-F238E27FC236}">
                <a16:creationId xmlns:a16="http://schemas.microsoft.com/office/drawing/2014/main" id="{4D363BFD-F0DA-44A6-9BA3-92CB35B35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339083" y="1288473"/>
            <a:ext cx="1060726" cy="94441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C9345FE-4D47-4A32-9C43-1477DFF2B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96140" y="3378669"/>
            <a:ext cx="528312" cy="52831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4E6C510-C77E-4E8B-B8A5-E9679949BF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90016" y="3382003"/>
            <a:ext cx="554528" cy="554528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4BCDB6C-64C5-4432-A0F9-7780462516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69718" y="4118609"/>
            <a:ext cx="1409700" cy="476949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702B6514-E4E9-4319-AD2D-0F2FDC2254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42009" y="4357085"/>
            <a:ext cx="1465118" cy="824129"/>
          </a:xfrm>
          <a:prstGeom prst="rect">
            <a:avLst/>
          </a:prstGeom>
        </p:spPr>
      </p:pic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F48E07C9-D35A-4550-8121-E43889A49A00}"/>
              </a:ext>
            </a:extLst>
          </p:cNvPr>
          <p:cNvCxnSpPr>
            <a:cxnSpLocks/>
          </p:cNvCxnSpPr>
          <p:nvPr/>
        </p:nvCxnSpPr>
        <p:spPr>
          <a:xfrm flipH="1" flipV="1">
            <a:off x="2197358" y="1956956"/>
            <a:ext cx="554400" cy="57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B788AA07-8AE2-41F0-8EB3-127ADDD08C5A}"/>
              </a:ext>
            </a:extLst>
          </p:cNvPr>
          <p:cNvCxnSpPr>
            <a:cxnSpLocks/>
          </p:cNvCxnSpPr>
          <p:nvPr/>
        </p:nvCxnSpPr>
        <p:spPr>
          <a:xfrm flipV="1">
            <a:off x="3690077" y="1760682"/>
            <a:ext cx="504825" cy="70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8FA5369C-F024-4CD3-9EB9-E1474E44E4C3}"/>
              </a:ext>
            </a:extLst>
          </p:cNvPr>
          <p:cNvCxnSpPr>
            <a:cxnSpLocks/>
          </p:cNvCxnSpPr>
          <p:nvPr/>
        </p:nvCxnSpPr>
        <p:spPr>
          <a:xfrm flipV="1">
            <a:off x="3678442" y="2147285"/>
            <a:ext cx="3190436" cy="77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420DCDBF-5997-4D08-8F6B-D73B49CB389B}"/>
              </a:ext>
            </a:extLst>
          </p:cNvPr>
          <p:cNvCxnSpPr>
            <a:cxnSpLocks/>
          </p:cNvCxnSpPr>
          <p:nvPr/>
        </p:nvCxnSpPr>
        <p:spPr>
          <a:xfrm>
            <a:off x="3606946" y="3392316"/>
            <a:ext cx="1012344" cy="207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1B35D5E9-8948-43E5-AD75-C297A45DA85C}"/>
              </a:ext>
            </a:extLst>
          </p:cNvPr>
          <p:cNvCxnSpPr>
            <a:cxnSpLocks/>
          </p:cNvCxnSpPr>
          <p:nvPr/>
        </p:nvCxnSpPr>
        <p:spPr>
          <a:xfrm flipH="1">
            <a:off x="1771790" y="3349338"/>
            <a:ext cx="929928" cy="848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Obraz 39" descr="Obraz zawierający kubek, wewnątrz, zastawa stołowa&#10;&#10;Opis wygenerowany automatycznie">
            <a:extLst>
              <a:ext uri="{FF2B5EF4-FFF2-40B4-BE49-F238E27FC236}">
                <a16:creationId xmlns:a16="http://schemas.microsoft.com/office/drawing/2014/main" id="{7CEACCD8-2589-452B-A59F-13F5E7D7A1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006070" y="4096826"/>
            <a:ext cx="814428" cy="899093"/>
          </a:xfrm>
          <a:prstGeom prst="rect">
            <a:avLst/>
          </a:prstGeom>
        </p:spPr>
      </p:pic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6BA655B4-F897-4ED6-8FD7-F4CAD3BA48C0}"/>
              </a:ext>
            </a:extLst>
          </p:cNvPr>
          <p:cNvCxnSpPr>
            <a:cxnSpLocks/>
          </p:cNvCxnSpPr>
          <p:nvPr/>
        </p:nvCxnSpPr>
        <p:spPr>
          <a:xfrm>
            <a:off x="3106884" y="3349338"/>
            <a:ext cx="247216" cy="704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001BA33-0DFF-4DCB-9F90-6B4C58F32FBA}"/>
              </a:ext>
            </a:extLst>
          </p:cNvPr>
          <p:cNvSpPr txBox="1"/>
          <p:nvPr/>
        </p:nvSpPr>
        <p:spPr>
          <a:xfrm>
            <a:off x="459848" y="921373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konsoli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CD9E030-E061-4D88-BF94-705667518452}"/>
              </a:ext>
            </a:extLst>
          </p:cNvPr>
          <p:cNvSpPr txBox="1"/>
          <p:nvPr/>
        </p:nvSpPr>
        <p:spPr>
          <a:xfrm>
            <a:off x="4126380" y="949474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rocket science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10F2D24-C729-4262-9B24-75EF31BA5406}"/>
              </a:ext>
            </a:extLst>
          </p:cNvPr>
          <p:cNvSpPr txBox="1"/>
          <p:nvPr/>
        </p:nvSpPr>
        <p:spPr>
          <a:xfrm>
            <a:off x="128748" y="2867774"/>
            <a:ext cx="192015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Zastosowania w aplikacjach znanych firm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394962F2-6795-4FB8-8141-7D0B8C361760}"/>
              </a:ext>
            </a:extLst>
          </p:cNvPr>
          <p:cNvSpPr txBox="1"/>
          <p:nvPr/>
        </p:nvSpPr>
        <p:spPr>
          <a:xfrm>
            <a:off x="2578596" y="1805455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Język Python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F5B86C3-04FB-468F-9684-85BF75656390}"/>
              </a:ext>
            </a:extLst>
          </p:cNvPr>
          <p:cNvSpPr txBox="1"/>
          <p:nvPr/>
        </p:nvSpPr>
        <p:spPr>
          <a:xfrm>
            <a:off x="3981723" y="4655694"/>
            <a:ext cx="129193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Analiza danych, bazy danych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191E279D-EBBF-4AAE-9777-9E5B1B7ACE77}"/>
              </a:ext>
            </a:extLst>
          </p:cNvPr>
          <p:cNvSpPr txBox="1"/>
          <p:nvPr/>
        </p:nvSpPr>
        <p:spPr>
          <a:xfrm>
            <a:off x="5925272" y="2503184"/>
            <a:ext cx="30400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AI, ML, DL – sztuczna inteligencja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DECD4009-36FB-4299-B141-BF22BAF6B1B6}"/>
              </a:ext>
            </a:extLst>
          </p:cNvPr>
          <p:cNvSpPr txBox="1"/>
          <p:nvPr/>
        </p:nvSpPr>
        <p:spPr>
          <a:xfrm>
            <a:off x="7624574" y="880767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Web</a:t>
            </a:r>
          </a:p>
        </p:txBody>
      </p:sp>
    </p:spTree>
    <p:extLst>
      <p:ext uri="{BB962C8B-B14F-4D97-AF65-F5344CB8AC3E}">
        <p14:creationId xmlns:p14="http://schemas.microsoft.com/office/powerpoint/2010/main" val="3413834611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1842</TotalTime>
  <Words>3066</Words>
  <Application>Microsoft Office PowerPoint</Application>
  <PresentationFormat>Pokaz na ekranie (16:9)</PresentationFormat>
  <Paragraphs>341</Paragraphs>
  <Slides>46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46</vt:i4>
      </vt:variant>
    </vt:vector>
  </HeadingPairs>
  <TitlesOfParts>
    <vt:vector size="63" baseType="lpstr">
      <vt:lpstr>Arial</vt:lpstr>
      <vt:lpstr>Arial Black</vt:lpstr>
      <vt:lpstr>Calibri</vt:lpstr>
      <vt:lpstr>Consolas</vt:lpstr>
      <vt:lpstr>Courier New</vt:lpstr>
      <vt:lpstr>ITCZapfDingbats</vt:lpstr>
      <vt:lpstr>LettrGoth12EU</vt:lpstr>
      <vt:lpstr>MinionPro-It</vt:lpstr>
      <vt:lpstr>MinionPro-Regular</vt:lpstr>
      <vt:lpstr>MyriadPro-BoldCond</vt:lpstr>
      <vt:lpstr>TT5C1o00</vt:lpstr>
      <vt:lpstr>TT5C8o00</vt:lpstr>
      <vt:lpstr>TT5CCo00</vt:lpstr>
      <vt:lpstr>Wingdings</vt:lpstr>
      <vt:lpstr>Comarch_potx_big_v3_poprawki</vt:lpstr>
      <vt:lpstr>1_Comarch_potx_big_v3_poprawki</vt:lpstr>
      <vt:lpstr>2_Comarch_potx_big_v3_poprawki</vt:lpstr>
      <vt:lpstr>CENTRUM SZKOLENIOWE COMARCH</vt:lpstr>
      <vt:lpstr>Prezentacja programu PowerPoint</vt:lpstr>
      <vt:lpstr>Prezentacja programu PowerPoint</vt:lpstr>
      <vt:lpstr>Historia języka Python:</vt:lpstr>
      <vt:lpstr>Kalendarium</vt:lpstr>
      <vt:lpstr>Co dalej z językiem Python</vt:lpstr>
      <vt:lpstr>Wersjonowanie języka Python</vt:lpstr>
      <vt:lpstr>Idea języka:</vt:lpstr>
      <vt:lpstr>Zastosowania języka Python</vt:lpstr>
      <vt:lpstr>Zastosowania języka Python</vt:lpstr>
      <vt:lpstr>Specyfikacja PEP</vt:lpstr>
      <vt:lpstr>Znaki odstępu </vt:lpstr>
      <vt:lpstr>Prezentacja programu PowerPoint</vt:lpstr>
      <vt:lpstr>Prezentacja programu PowerPoint</vt:lpstr>
      <vt:lpstr>Polecenia i wyrażenia </vt:lpstr>
      <vt:lpstr>Prezentacja programu PowerPoint</vt:lpstr>
      <vt:lpstr>Polecenia import</vt:lpstr>
      <vt:lpstr>Typy danych</vt:lpstr>
      <vt:lpstr>Lista (list)</vt:lpstr>
      <vt:lpstr>KROTKA(TUPLE)</vt:lpstr>
      <vt:lpstr>Zbiór (set)</vt:lpstr>
      <vt:lpstr>Słownik (dictionary)</vt:lpstr>
      <vt:lpstr>Funkcja</vt:lpstr>
      <vt:lpstr>Funkcja</vt:lpstr>
      <vt:lpstr>Instrukcje - instrukcja warunkowa</vt:lpstr>
      <vt:lpstr>Programowanie obiektowe</vt:lpstr>
      <vt:lpstr>PROGRAMOWANIE OBIEKTOWE</vt:lpstr>
      <vt:lpstr>Paradygmaty programowania obiektowego</vt:lpstr>
      <vt:lpstr>Paradygmaty programowania obiektowego</vt:lpstr>
      <vt:lpstr>Tworzenie klas</vt:lpstr>
      <vt:lpstr>dziedziczenie</vt:lpstr>
      <vt:lpstr>wielodziedziczenie</vt:lpstr>
      <vt:lpstr>Klasa abstrakcyjna</vt:lpstr>
      <vt:lpstr>Obsługa błędu  - wyjatki</vt:lpstr>
      <vt:lpstr>Dostęp do plików i OS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Moduły pythona dla obsługi xml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253</cp:revision>
  <dcterms:created xsi:type="dcterms:W3CDTF">2015-08-12T08:39:11Z</dcterms:created>
  <dcterms:modified xsi:type="dcterms:W3CDTF">2023-06-26T07:01:25Z</dcterms:modified>
</cp:coreProperties>
</file>